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81" r:id="rId2"/>
    <p:sldId id="482" r:id="rId3"/>
    <p:sldId id="483" r:id="rId4"/>
    <p:sldId id="484" r:id="rId5"/>
    <p:sldId id="485" r:id="rId6"/>
    <p:sldId id="486" r:id="rId7"/>
    <p:sldId id="491" r:id="rId8"/>
    <p:sldId id="488" r:id="rId9"/>
    <p:sldId id="291" r:id="rId10"/>
    <p:sldId id="492" r:id="rId11"/>
    <p:sldId id="295" r:id="rId12"/>
    <p:sldId id="493" r:id="rId13"/>
    <p:sldId id="292" r:id="rId14"/>
    <p:sldId id="496" r:id="rId15"/>
    <p:sldId id="495" r:id="rId16"/>
    <p:sldId id="273" r:id="rId17"/>
    <p:sldId id="497" r:id="rId18"/>
    <p:sldId id="275" r:id="rId19"/>
    <p:sldId id="498" r:id="rId20"/>
    <p:sldId id="499" r:id="rId21"/>
    <p:sldId id="500" r:id="rId22"/>
    <p:sldId id="502" r:id="rId23"/>
    <p:sldId id="279" r:id="rId24"/>
    <p:sldId id="281" r:id="rId25"/>
    <p:sldId id="494" r:id="rId26"/>
    <p:sldId id="503" r:id="rId27"/>
    <p:sldId id="282" r:id="rId28"/>
    <p:sldId id="283" r:id="rId29"/>
    <p:sldId id="489" r:id="rId30"/>
    <p:sldId id="490" r:id="rId31"/>
    <p:sldId id="260" r:id="rId32"/>
    <p:sldId id="504" r:id="rId33"/>
    <p:sldId id="505" r:id="rId34"/>
    <p:sldId id="284" r:id="rId35"/>
    <p:sldId id="506" r:id="rId36"/>
    <p:sldId id="45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525" autoAdjust="0"/>
    <p:restoredTop sz="91393"/>
  </p:normalViewPr>
  <p:slideViewPr>
    <p:cSldViewPr snapToGrid="0" showGuides="1">
      <p:cViewPr varScale="1">
        <p:scale>
          <a:sx n="78" d="100"/>
          <a:sy n="78" d="100"/>
        </p:scale>
        <p:origin x="11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7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CONTROL</a:t>
          </a:r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 custScaleX="160389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CONTROL</a:t>
          </a:r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 custScaleX="160389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>
            <a:solidFill>
              <a:schemeClr val="bg1"/>
            </a:solidFill>
          </a:endParaRPr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 dirty="0"/>
            <a:t>MEASURE</a:t>
          </a:r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LinFactNeighborX="274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 custScaleX="186104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>
            <a:solidFill>
              <a:schemeClr val="bg1"/>
            </a:solidFill>
          </a:endParaRPr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 dirty="0"/>
            <a:t>MEASURE</a:t>
          </a:r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LinFactNeighborX="274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 custScaleX="186104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ANALYZE</a:t>
          </a:r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 custScaleX="148932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3960" y="367468"/>
          <a:ext cx="2187326" cy="87493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3960" y="367468"/>
        <a:ext cx="1968594" cy="874930"/>
      </dsp:txXfrm>
    </dsp:sp>
    <dsp:sp modelId="{D909B87D-7821-7548-99D6-F3B326626486}">
      <dsp:nvSpPr>
        <dsp:cNvPr id="0" name=""/>
        <dsp:cNvSpPr/>
      </dsp:nvSpPr>
      <dsp:spPr>
        <a:xfrm>
          <a:off x="1753822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2191287" y="367468"/>
        <a:ext cx="1312396" cy="874930"/>
      </dsp:txXfrm>
    </dsp:sp>
    <dsp:sp modelId="{078B8EBC-E709-B743-B015-F02DD0A8CA2D}">
      <dsp:nvSpPr>
        <dsp:cNvPr id="0" name=""/>
        <dsp:cNvSpPr/>
      </dsp:nvSpPr>
      <dsp:spPr>
        <a:xfrm>
          <a:off x="3503684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3941149" y="367468"/>
        <a:ext cx="1312396" cy="874930"/>
      </dsp:txXfrm>
    </dsp:sp>
    <dsp:sp modelId="{66101053-5C6F-A241-94EC-9CB40FD8CC73}">
      <dsp:nvSpPr>
        <dsp:cNvPr id="0" name=""/>
        <dsp:cNvSpPr/>
      </dsp:nvSpPr>
      <dsp:spPr>
        <a:xfrm>
          <a:off x="5253545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5691010" y="367468"/>
        <a:ext cx="1312396" cy="874930"/>
      </dsp:txXfrm>
    </dsp:sp>
    <dsp:sp modelId="{E15C1D74-AD85-D141-90E0-55E0700724BA}">
      <dsp:nvSpPr>
        <dsp:cNvPr id="0" name=""/>
        <dsp:cNvSpPr/>
      </dsp:nvSpPr>
      <dsp:spPr>
        <a:xfrm>
          <a:off x="7003407" y="367468"/>
          <a:ext cx="3508231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CONTROL</a:t>
          </a:r>
        </a:p>
      </dsp:txBody>
      <dsp:txXfrm>
        <a:off x="7440872" y="367468"/>
        <a:ext cx="2633301" cy="87493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3960" y="367468"/>
          <a:ext cx="2187326" cy="87493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3960" y="367468"/>
        <a:ext cx="1968594" cy="874930"/>
      </dsp:txXfrm>
    </dsp:sp>
    <dsp:sp modelId="{D909B87D-7821-7548-99D6-F3B326626486}">
      <dsp:nvSpPr>
        <dsp:cNvPr id="0" name=""/>
        <dsp:cNvSpPr/>
      </dsp:nvSpPr>
      <dsp:spPr>
        <a:xfrm>
          <a:off x="1753822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2191287" y="367468"/>
        <a:ext cx="1312396" cy="874930"/>
      </dsp:txXfrm>
    </dsp:sp>
    <dsp:sp modelId="{078B8EBC-E709-B743-B015-F02DD0A8CA2D}">
      <dsp:nvSpPr>
        <dsp:cNvPr id="0" name=""/>
        <dsp:cNvSpPr/>
      </dsp:nvSpPr>
      <dsp:spPr>
        <a:xfrm>
          <a:off x="3503684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3941149" y="367468"/>
        <a:ext cx="1312396" cy="874930"/>
      </dsp:txXfrm>
    </dsp:sp>
    <dsp:sp modelId="{66101053-5C6F-A241-94EC-9CB40FD8CC73}">
      <dsp:nvSpPr>
        <dsp:cNvPr id="0" name=""/>
        <dsp:cNvSpPr/>
      </dsp:nvSpPr>
      <dsp:spPr>
        <a:xfrm>
          <a:off x="5253545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5691010" y="367468"/>
        <a:ext cx="1312396" cy="874930"/>
      </dsp:txXfrm>
    </dsp:sp>
    <dsp:sp modelId="{E15C1D74-AD85-D141-90E0-55E0700724BA}">
      <dsp:nvSpPr>
        <dsp:cNvPr id="0" name=""/>
        <dsp:cNvSpPr/>
      </dsp:nvSpPr>
      <dsp:spPr>
        <a:xfrm>
          <a:off x="7003407" y="367468"/>
          <a:ext cx="3508231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CONTROL</a:t>
          </a:r>
        </a:p>
      </dsp:txBody>
      <dsp:txXfrm>
        <a:off x="7440872" y="367468"/>
        <a:ext cx="2633301" cy="87493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13185" y="280356"/>
          <a:ext cx="2032121" cy="812848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>
            <a:solidFill>
              <a:schemeClr val="bg1"/>
            </a:solidFill>
          </a:endParaRPr>
        </a:p>
      </dsp:txBody>
      <dsp:txXfrm>
        <a:off x="13185" y="280356"/>
        <a:ext cx="1828909" cy="812848"/>
      </dsp:txXfrm>
    </dsp:sp>
    <dsp:sp modelId="{D909B87D-7821-7548-99D6-F3B326626486}">
      <dsp:nvSpPr>
        <dsp:cNvPr id="0" name=""/>
        <dsp:cNvSpPr/>
      </dsp:nvSpPr>
      <dsp:spPr>
        <a:xfrm>
          <a:off x="1627729" y="280356"/>
          <a:ext cx="3781858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MEASURE</a:t>
          </a:r>
        </a:p>
      </dsp:txBody>
      <dsp:txXfrm>
        <a:off x="2034153" y="280356"/>
        <a:ext cx="2969010" cy="812848"/>
      </dsp:txXfrm>
    </dsp:sp>
    <dsp:sp modelId="{078B8EBC-E709-B743-B015-F02DD0A8CA2D}">
      <dsp:nvSpPr>
        <dsp:cNvPr id="0" name=""/>
        <dsp:cNvSpPr/>
      </dsp:nvSpPr>
      <dsp:spPr>
        <a:xfrm>
          <a:off x="5003164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5409588" y="280356"/>
        <a:ext cx="1219273" cy="812848"/>
      </dsp:txXfrm>
    </dsp:sp>
    <dsp:sp modelId="{66101053-5C6F-A241-94EC-9CB40FD8CC73}">
      <dsp:nvSpPr>
        <dsp:cNvPr id="0" name=""/>
        <dsp:cNvSpPr/>
      </dsp:nvSpPr>
      <dsp:spPr>
        <a:xfrm>
          <a:off x="6628861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7035285" y="280356"/>
        <a:ext cx="1219273" cy="812848"/>
      </dsp:txXfrm>
    </dsp:sp>
    <dsp:sp modelId="{E15C1D74-AD85-D141-90E0-55E0700724BA}">
      <dsp:nvSpPr>
        <dsp:cNvPr id="0" name=""/>
        <dsp:cNvSpPr/>
      </dsp:nvSpPr>
      <dsp:spPr>
        <a:xfrm>
          <a:off x="8254557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660981" y="280356"/>
        <a:ext cx="1219273" cy="8128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13185" y="280356"/>
          <a:ext cx="2032121" cy="812848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>
            <a:solidFill>
              <a:schemeClr val="bg1"/>
            </a:solidFill>
          </a:endParaRPr>
        </a:p>
      </dsp:txBody>
      <dsp:txXfrm>
        <a:off x="13185" y="280356"/>
        <a:ext cx="1828909" cy="812848"/>
      </dsp:txXfrm>
    </dsp:sp>
    <dsp:sp modelId="{D909B87D-7821-7548-99D6-F3B326626486}">
      <dsp:nvSpPr>
        <dsp:cNvPr id="0" name=""/>
        <dsp:cNvSpPr/>
      </dsp:nvSpPr>
      <dsp:spPr>
        <a:xfrm>
          <a:off x="1627729" y="280356"/>
          <a:ext cx="3781858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MEASURE</a:t>
          </a:r>
        </a:p>
      </dsp:txBody>
      <dsp:txXfrm>
        <a:off x="2034153" y="280356"/>
        <a:ext cx="2969010" cy="812848"/>
      </dsp:txXfrm>
    </dsp:sp>
    <dsp:sp modelId="{078B8EBC-E709-B743-B015-F02DD0A8CA2D}">
      <dsp:nvSpPr>
        <dsp:cNvPr id="0" name=""/>
        <dsp:cNvSpPr/>
      </dsp:nvSpPr>
      <dsp:spPr>
        <a:xfrm>
          <a:off x="5003164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5409588" y="280356"/>
        <a:ext cx="1219273" cy="812848"/>
      </dsp:txXfrm>
    </dsp:sp>
    <dsp:sp modelId="{66101053-5C6F-A241-94EC-9CB40FD8CC73}">
      <dsp:nvSpPr>
        <dsp:cNvPr id="0" name=""/>
        <dsp:cNvSpPr/>
      </dsp:nvSpPr>
      <dsp:spPr>
        <a:xfrm>
          <a:off x="6628861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7035285" y="280356"/>
        <a:ext cx="1219273" cy="812848"/>
      </dsp:txXfrm>
    </dsp:sp>
    <dsp:sp modelId="{E15C1D74-AD85-D141-90E0-55E0700724BA}">
      <dsp:nvSpPr>
        <dsp:cNvPr id="0" name=""/>
        <dsp:cNvSpPr/>
      </dsp:nvSpPr>
      <dsp:spPr>
        <a:xfrm>
          <a:off x="8254557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660981" y="280356"/>
        <a:ext cx="1219273" cy="8128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854" y="356686"/>
          <a:ext cx="2241239" cy="896495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854" y="356686"/>
        <a:ext cx="2017115" cy="896495"/>
      </dsp:txXfrm>
    </dsp:sp>
    <dsp:sp modelId="{D909B87D-7821-7548-99D6-F3B326626486}">
      <dsp:nvSpPr>
        <dsp:cNvPr id="0" name=""/>
        <dsp:cNvSpPr/>
      </dsp:nvSpPr>
      <dsp:spPr>
        <a:xfrm>
          <a:off x="1795846" y="356686"/>
          <a:ext cx="2241239" cy="896495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23" tIns="122682" rIns="61341" bIns="12268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2244094" y="356686"/>
        <a:ext cx="1344744" cy="896495"/>
      </dsp:txXfrm>
    </dsp:sp>
    <dsp:sp modelId="{078B8EBC-E709-B743-B015-F02DD0A8CA2D}">
      <dsp:nvSpPr>
        <dsp:cNvPr id="0" name=""/>
        <dsp:cNvSpPr/>
      </dsp:nvSpPr>
      <dsp:spPr>
        <a:xfrm>
          <a:off x="3588838" y="356686"/>
          <a:ext cx="3337923" cy="896495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ANALYZE</a:t>
          </a:r>
        </a:p>
      </dsp:txBody>
      <dsp:txXfrm>
        <a:off x="4037086" y="356686"/>
        <a:ext cx="2441428" cy="896495"/>
      </dsp:txXfrm>
    </dsp:sp>
    <dsp:sp modelId="{66101053-5C6F-A241-94EC-9CB40FD8CC73}">
      <dsp:nvSpPr>
        <dsp:cNvPr id="0" name=""/>
        <dsp:cNvSpPr/>
      </dsp:nvSpPr>
      <dsp:spPr>
        <a:xfrm>
          <a:off x="6478513" y="356686"/>
          <a:ext cx="2241239" cy="896495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23" tIns="122682" rIns="61341" bIns="12268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6926761" y="356686"/>
        <a:ext cx="1344744" cy="896495"/>
      </dsp:txXfrm>
    </dsp:sp>
    <dsp:sp modelId="{E15C1D74-AD85-D141-90E0-55E0700724BA}">
      <dsp:nvSpPr>
        <dsp:cNvPr id="0" name=""/>
        <dsp:cNvSpPr/>
      </dsp:nvSpPr>
      <dsp:spPr>
        <a:xfrm>
          <a:off x="8271505" y="356686"/>
          <a:ext cx="2241239" cy="896495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23" tIns="122682" rIns="61341" bIns="12268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8719753" y="356686"/>
        <a:ext cx="1344744" cy="8964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838EF-6FF3-444C-9287-56E2962BC2C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3695-6C02-41CE-805C-5228AAEB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6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86323AE1-37DA-9148-8704-A8412CA4482C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36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eaLnBrk="1" hangingPunct="1">
              <a:defRPr/>
            </a:pPr>
            <a:r>
              <a:rPr lang="en-US" altLang="en-US" dirty="0"/>
              <a:t>Just in Time training to accomplish deliverables</a:t>
            </a:r>
          </a:p>
        </p:txBody>
      </p:sp>
    </p:spTree>
    <p:extLst>
      <p:ext uri="{BB962C8B-B14F-4D97-AF65-F5344CB8AC3E}">
        <p14:creationId xmlns:p14="http://schemas.microsoft.com/office/powerpoint/2010/main" val="329215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8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25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30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07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06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052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49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2/4/2020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9512" y="6356350"/>
            <a:ext cx="440635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1" y="1025526"/>
            <a:ext cx="10361084" cy="2144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CP1000000-</a:t>
            </a:r>
            <a:fld id="{04D1293D-2829-AE43-B4A7-BF4BC339A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71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468303"/>
            <a:ext cx="374374" cy="253172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60426" y="6356350"/>
            <a:ext cx="659296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201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83210" y="6311712"/>
            <a:ext cx="1163404" cy="498520"/>
            <a:chOff x="3581400" y="5799471"/>
            <a:chExt cx="1640484" cy="754984"/>
          </a:xfrm>
        </p:grpSpPr>
        <p:pic>
          <p:nvPicPr>
            <p:cNvPr id="8" name="Picture 7" descr="Home Page - &lt;strong&gt;Collaborative&lt;/strong&gt; Practice Solutions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575"/>
            <a:stretch/>
          </p:blipFill>
          <p:spPr>
            <a:xfrm>
              <a:off x="3581400" y="5799471"/>
              <a:ext cx="1640484" cy="75498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122840" y="6035335"/>
              <a:ext cx="540960" cy="243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Arial Black" panose="020B0A04020102020204" pitchFamily="34" charset="0"/>
                </a:rPr>
                <a:t>LARC</a:t>
              </a:r>
              <a:endParaRPr lang="en-US" sz="9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10" name="Picture 9" descr="PEPFAR_logo_500x595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60115" y="6312069"/>
            <a:ext cx="440158" cy="47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13" Type="http://schemas.microsoft.com/office/2007/relationships/diagramDrawing" Target="../diagrams/drawing14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3.xml"/><Relationship Id="rId12" Type="http://schemas.openxmlformats.org/officeDocument/2006/relationships/diagramColors" Target="../diagrams/colors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3.xml"/><Relationship Id="rId11" Type="http://schemas.openxmlformats.org/officeDocument/2006/relationships/diagramQuickStyle" Target="../diagrams/quickStyle14.xml"/><Relationship Id="rId5" Type="http://schemas.openxmlformats.org/officeDocument/2006/relationships/diagramLayout" Target="../diagrams/layout13.xml"/><Relationship Id="rId10" Type="http://schemas.openxmlformats.org/officeDocument/2006/relationships/diagramLayout" Target="../diagrams/layout14.xml"/><Relationship Id="rId4" Type="http://schemas.openxmlformats.org/officeDocument/2006/relationships/diagramData" Target="../diagrams/data13.xml"/><Relationship Id="rId9" Type="http://schemas.openxmlformats.org/officeDocument/2006/relationships/diagramData" Target="../diagrams/data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13" Type="http://schemas.microsoft.com/office/2007/relationships/diagramDrawing" Target="../diagrams/drawing16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5.xml"/><Relationship Id="rId12" Type="http://schemas.openxmlformats.org/officeDocument/2006/relationships/diagramColors" Target="../diagrams/colors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5.xml"/><Relationship Id="rId11" Type="http://schemas.openxmlformats.org/officeDocument/2006/relationships/diagramQuickStyle" Target="../diagrams/quickStyle16.xml"/><Relationship Id="rId5" Type="http://schemas.openxmlformats.org/officeDocument/2006/relationships/diagramLayout" Target="../diagrams/layout15.xml"/><Relationship Id="rId10" Type="http://schemas.openxmlformats.org/officeDocument/2006/relationships/diagramLayout" Target="../diagrams/layout16.xml"/><Relationship Id="rId4" Type="http://schemas.openxmlformats.org/officeDocument/2006/relationships/diagramData" Target="../diagrams/data15.xml"/><Relationship Id="rId9" Type="http://schemas.openxmlformats.org/officeDocument/2006/relationships/diagramData" Target="../diagrams/data16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13" Type="http://schemas.microsoft.com/office/2007/relationships/diagramDrawing" Target="../diagrams/drawing18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7.xml"/><Relationship Id="rId12" Type="http://schemas.openxmlformats.org/officeDocument/2006/relationships/diagramColors" Target="../diagrams/colors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7.xml"/><Relationship Id="rId11" Type="http://schemas.openxmlformats.org/officeDocument/2006/relationships/diagramQuickStyle" Target="../diagrams/quickStyle18.xml"/><Relationship Id="rId5" Type="http://schemas.openxmlformats.org/officeDocument/2006/relationships/diagramLayout" Target="../diagrams/layout17.xml"/><Relationship Id="rId10" Type="http://schemas.openxmlformats.org/officeDocument/2006/relationships/diagramLayout" Target="../diagrams/layout18.xml"/><Relationship Id="rId4" Type="http://schemas.openxmlformats.org/officeDocument/2006/relationships/diagramData" Target="../diagrams/data17.xml"/><Relationship Id="rId9" Type="http://schemas.openxmlformats.org/officeDocument/2006/relationships/diagramData" Target="../diagrams/data18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209800" y="1538289"/>
            <a:ext cx="7772400" cy="19272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(Site Name, e.g., LARC Harare)</a:t>
            </a:r>
            <a:endParaRPr lang="en-US" altLang="en-US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043113" y="3438525"/>
            <a:ext cx="81661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chemeClr val="accent2"/>
                </a:solidFill>
              </a:rPr>
              <a:t>[Identify which Viral Load Cascade component the project addresses</a:t>
            </a:r>
            <a:br>
              <a:rPr lang="en-US" altLang="en-US" sz="2800" dirty="0">
                <a:solidFill>
                  <a:schemeClr val="accent2"/>
                </a:solidFill>
              </a:rPr>
            </a:br>
            <a:r>
              <a:rPr lang="en-US" altLang="en-US" sz="2800" dirty="0">
                <a:solidFill>
                  <a:schemeClr val="accent2"/>
                </a:solidFill>
              </a:rPr>
              <a:t>(e.g., Result Reporting/Patient Management)] </a:t>
            </a:r>
            <a:br>
              <a:rPr lang="en-US" altLang="en-US" sz="2800" dirty="0">
                <a:solidFill>
                  <a:schemeClr val="accent3"/>
                </a:solidFill>
              </a:rPr>
            </a:br>
            <a:endParaRPr lang="en-US" altLang="en-US" sz="31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5212" y="5191126"/>
            <a:ext cx="2241576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Speaker Name, Title,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 Organization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Date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6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A5D1-C653-8443-A72C-38358B1A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Voice of Customer (VOC)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Who is your customer? (patients, health care workers) Did you select the right customer for your identified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Tool used to collect the VOC (survey, focus group, etc.)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Collection Process (# surveyed, method surveyed)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Results (Display)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What did you learn? How did you apply what you learned in your intervention?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B70AD-335B-A043-AFC9-DA6974A7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2A9AC3-4CB4-BE48-B753-AA4E11EDF9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0889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546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C7A-E674-004A-8783-C2F69F72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285"/>
            <a:ext cx="10515600" cy="4351338"/>
          </a:xfrm>
        </p:spPr>
        <p:txBody>
          <a:bodyPr/>
          <a:lstStyle/>
          <a:p>
            <a:r>
              <a:rPr lang="en-US" dirty="0"/>
              <a:t>Metric Selected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Define Numerator / Denominator</a:t>
            </a:r>
          </a:p>
          <a:p>
            <a:r>
              <a:rPr lang="en-US" dirty="0"/>
              <a:t>Baseline Data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Percentage and Number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119232"/>
              </p:ext>
            </p:extLst>
          </p:nvPr>
        </p:nvGraphicFramePr>
        <p:xfrm>
          <a:off x="838200" y="160723"/>
          <a:ext cx="10288712" cy="137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23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C7A-E674-004A-8783-C2F69F72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285"/>
            <a:ext cx="10515600" cy="4351338"/>
          </a:xfrm>
        </p:spPr>
        <p:txBody>
          <a:bodyPr/>
          <a:lstStyle/>
          <a:p>
            <a:r>
              <a:rPr lang="en-US" dirty="0"/>
              <a:t>Data Collection Process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Tool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List or insert picture (if available) of any </a:t>
            </a:r>
            <a:r>
              <a:rPr lang="en-US" u="sng" dirty="0">
                <a:solidFill>
                  <a:schemeClr val="accent2"/>
                </a:solidFill>
              </a:rPr>
              <a:t>data collection tool</a:t>
            </a:r>
            <a:r>
              <a:rPr lang="en-US" dirty="0">
                <a:solidFill>
                  <a:schemeClr val="accent2"/>
                </a:solidFill>
              </a:rPr>
              <a:t> that was used for your project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Plan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many data points for baseline?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Timeframe of data collection. How frequently did you collect your data? – baseline &amp; project data?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Populate a raw Data Table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Analysis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did you interpret your data?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What did you learn about the magnitude of the problem?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lvl="2"/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/>
        </p:nvGraphicFramePr>
        <p:xfrm>
          <a:off x="838200" y="160723"/>
          <a:ext cx="10288712" cy="137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43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F087E243-2973-374B-8D61-7EB5576EE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0550" y="1886744"/>
            <a:ext cx="8470900" cy="42291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367317"/>
              </p:ext>
            </p:extLst>
          </p:nvPr>
        </p:nvGraphicFramePr>
        <p:xfrm>
          <a:off x="838200" y="215757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9F058E-B573-5948-8B27-EC8FE9A65E94}"/>
              </a:ext>
            </a:extLst>
          </p:cNvPr>
          <p:cNvSpPr txBox="1"/>
          <p:nvPr/>
        </p:nvSpPr>
        <p:spPr>
          <a:xfrm>
            <a:off x="1570093" y="6115844"/>
            <a:ext cx="9970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Root Cause -  insert picture/diagram of your fishbone diagram or other tool used. Circle your root cause.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5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A5B5A82-E81C-7F47-934B-CE78EC125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61392"/>
            <a:ext cx="8820150" cy="49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 anchor="ctr"/>
          <a:lstStyle/>
          <a:p>
            <a:pPr eaLnBrk="0" hangingPunct="0">
              <a:defRPr/>
            </a:pP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IMPACT / EFFORT GRID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Tool for Prioritizing Opportunities</a:t>
            </a:r>
            <a:endParaRPr lang="en-US" sz="2100" b="1" dirty="0">
              <a:latin typeface="Times New Roman" pitchFamily="18" charset="0"/>
            </a:endParaRPr>
          </a:p>
        </p:txBody>
      </p:sp>
      <p:grpSp>
        <p:nvGrpSpPr>
          <p:cNvPr id="7" name="Group 17">
            <a:extLst>
              <a:ext uri="{FF2B5EF4-FFF2-40B4-BE49-F238E27FC236}">
                <a16:creationId xmlns:a16="http://schemas.microsoft.com/office/drawing/2014/main" id="{C9FFEBE9-E4FD-9742-9544-53C40C69C05D}"/>
              </a:ext>
            </a:extLst>
          </p:cNvPr>
          <p:cNvGrpSpPr>
            <a:grpSpLocks/>
          </p:cNvGrpSpPr>
          <p:nvPr/>
        </p:nvGrpSpPr>
        <p:grpSpPr bwMode="auto">
          <a:xfrm>
            <a:off x="3753445" y="2081245"/>
            <a:ext cx="4685109" cy="3515363"/>
            <a:chOff x="1233" y="829"/>
            <a:chExt cx="3664" cy="282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919061-C0E0-744E-AC91-384A32CE9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" y="829"/>
              <a:ext cx="3664" cy="281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A804797B-42F0-394E-9E34-7B419C949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834"/>
              <a:ext cx="0" cy="28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9D6F783D-CAD2-B64E-9FB0-4698C6E1BF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3" y="2273"/>
              <a:ext cx="36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 Box 16">
            <a:extLst>
              <a:ext uri="{FF2B5EF4-FFF2-40B4-BE49-F238E27FC236}">
                <a16:creationId xmlns:a16="http://schemas.microsoft.com/office/drawing/2014/main" id="{E2A325E6-C0F4-F043-A995-9DEE63F99D77}"/>
              </a:ext>
            </a:extLst>
          </p:cNvPr>
          <p:cNvSpPr txBox="1">
            <a:spLocks noChangeArrowheads="1"/>
          </p:cNvSpPr>
          <p:nvPr/>
        </p:nvSpPr>
        <p:spPr bwMode="auto">
          <a:xfrm rot="-5388024">
            <a:off x="1997885" y="3414877"/>
            <a:ext cx="11969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IMPACT</a:t>
            </a:r>
            <a:endParaRPr lang="en-US" altLang="en-US" sz="2100" b="1" dirty="0">
              <a:latin typeface="Times New Roman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38A25F9F-4F17-FE4A-B7EF-A243434EBCA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52678" y="4450328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Minor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BDC898D6-0A7E-6949-8928-0F3A864D971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52678" y="2738705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Major 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77B677E2-68C5-A345-B46E-25D80FBE1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867" y="6237824"/>
            <a:ext cx="127416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EFFORT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F6E1C45B-0BDA-2140-8719-8E09D32B0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567" y="5731425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Easy to Do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14A7F9F5-ED84-3B42-A1BC-7F1DCCF51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403" y="5731425"/>
            <a:ext cx="18555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Difficult to Do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5DAAD907-82C7-DF49-B9C7-D177AFAAF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275" y="2771490"/>
            <a:ext cx="131959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407507E7-BFE1-B74F-A318-B3A15D4D6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218" y="2330912"/>
            <a:ext cx="16930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Projects - Detailed planning and work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65D41A6-47A3-9A42-98A7-81BC2C2A8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52" y="4204280"/>
            <a:ext cx="152404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 if Impactful</a:t>
            </a: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B90C6D5C-1D44-8C40-A122-4234A48C2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403" y="4246097"/>
            <a:ext cx="1428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Maybe some day</a:t>
            </a:r>
          </a:p>
        </p:txBody>
      </p:sp>
    </p:spTree>
    <p:extLst>
      <p:ext uri="{BB962C8B-B14F-4D97-AF65-F5344CB8AC3E}">
        <p14:creationId xmlns:p14="http://schemas.microsoft.com/office/powerpoint/2010/main" val="3323084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549104"/>
              </p:ext>
            </p:extLst>
          </p:nvPr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97AA0A3-9EB7-4742-965F-8991D152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9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Just Do It (JDI)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List or show photos of all the JDIs completed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75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49C8A-2C8B-5142-BF65-932FB58A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- 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61A4-3002-734A-8602-CA29DB23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5S - 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26B6E-1612-5942-91BB-89CD211B88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Photo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21" name="Content Placeholder 4">
            <a:extLst>
              <a:ext uri="{FF2B5EF4-FFF2-40B4-BE49-F238E27FC236}">
                <a16:creationId xmlns:a16="http://schemas.microsoft.com/office/drawing/2014/main" id="{D2D7B215-271A-1148-8B79-4EC1A8DBD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199925"/>
              </p:ext>
            </p:extLst>
          </p:nvPr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588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49C8A-2C8B-5142-BF65-932FB58A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- 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Audit Score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61A4-3002-734A-8602-CA29DB23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5S - 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26B6E-1612-5942-91BB-89CD211B88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Audit Score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1" name="Content Placeholder 4">
            <a:extLst>
              <a:ext uri="{FF2B5EF4-FFF2-40B4-BE49-F238E27FC236}">
                <a16:creationId xmlns:a16="http://schemas.microsoft.com/office/drawing/2014/main" id="{D2D7B215-271A-1148-8B79-4EC1A8DBDD09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53233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Visual Management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Photos of Visual Management Changes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40960023-F9D7-0341-A792-960A56B34F1E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30433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97724"/>
            <a:ext cx="10515600" cy="46792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Small Test of Change (PDSA #1) – </a:t>
            </a:r>
            <a:r>
              <a:rPr lang="en-US" dirty="0">
                <a:solidFill>
                  <a:schemeClr val="accent2"/>
                </a:solidFill>
              </a:rPr>
              <a:t>Change Tested, Dates Tested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40960023-F9D7-0341-A792-960A56B34F1E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5B964BF-762E-6D4F-B4FD-57356437AD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988534"/>
              </p:ext>
            </p:extLst>
          </p:nvPr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B5A5187-978F-0F49-B2F3-000220635A8E}"/>
              </a:ext>
            </a:extLst>
          </p:cNvPr>
          <p:cNvSpPr txBox="1"/>
          <p:nvPr/>
        </p:nvSpPr>
        <p:spPr>
          <a:xfrm>
            <a:off x="2608827" y="6056185"/>
            <a:ext cx="697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085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Team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List the members of the team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Include photo of  LARC 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4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09868"/>
            <a:ext cx="10515600" cy="45670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Small Test of Change (PDSA #2) - </a:t>
            </a:r>
            <a:r>
              <a:rPr lang="en-US" dirty="0">
                <a:solidFill>
                  <a:schemeClr val="accent2"/>
                </a:solidFill>
              </a:rPr>
              <a:t>Change Tested, Dates Tested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40960023-F9D7-0341-A792-960A56B34F1E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5B964BF-762E-6D4F-B4FD-57356437ADFC}"/>
              </a:ext>
            </a:extLst>
          </p:cNvPr>
          <p:cNvGraphicFramePr>
            <a:graphicFrameLocks/>
          </p:cNvGraphicFramePr>
          <p:nvPr/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B5A5187-978F-0F49-B2F3-000220635A8E}"/>
              </a:ext>
            </a:extLst>
          </p:cNvPr>
          <p:cNvSpPr txBox="1"/>
          <p:nvPr/>
        </p:nvSpPr>
        <p:spPr>
          <a:xfrm>
            <a:off x="2608827" y="6056185"/>
            <a:ext cx="697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4546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09868"/>
            <a:ext cx="10515600" cy="45670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Small Test of Change (PDSA #3) - </a:t>
            </a:r>
            <a:r>
              <a:rPr lang="en-US" dirty="0">
                <a:solidFill>
                  <a:schemeClr val="accent2"/>
                </a:solidFill>
              </a:rPr>
              <a:t>Change Tested, Dates Tested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40960023-F9D7-0341-A792-960A56B34F1E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5B964BF-762E-6D4F-B4FD-57356437ADFC}"/>
              </a:ext>
            </a:extLst>
          </p:cNvPr>
          <p:cNvGraphicFramePr>
            <a:graphicFrameLocks/>
          </p:cNvGraphicFramePr>
          <p:nvPr/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B5A5187-978F-0F49-B2F3-000220635A8E}"/>
              </a:ext>
            </a:extLst>
          </p:cNvPr>
          <p:cNvSpPr txBox="1"/>
          <p:nvPr/>
        </p:nvSpPr>
        <p:spPr>
          <a:xfrm>
            <a:off x="2608827" y="6056185"/>
            <a:ext cx="697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2186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Intervention – Standard Work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What did you do to solve your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an overview of your intervention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Show your Standard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C77EB32D-2B6E-0C44-A915-A9D21FD1B01C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5790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4AC4DEC-2603-9945-A46E-90EBD129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DE1DF-9246-3647-A16E-0A43C59C6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83112"/>
            <a:ext cx="5157787" cy="572701"/>
          </a:xfrm>
        </p:spPr>
        <p:txBody>
          <a:bodyPr/>
          <a:lstStyle/>
          <a:p>
            <a:r>
              <a:rPr lang="en-US" dirty="0"/>
              <a:t>‘Before’ State Process Map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86260"/>
            <a:ext cx="5157787" cy="4103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FCB285F-D06F-654C-97EA-DB4AA85FF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83112"/>
            <a:ext cx="5183188" cy="572701"/>
          </a:xfrm>
        </p:spPr>
        <p:txBody>
          <a:bodyPr/>
          <a:lstStyle/>
          <a:p>
            <a:r>
              <a:rPr lang="en-US" dirty="0"/>
              <a:t>‘After’ State Process Map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2F3E2A-E1A0-4B44-BDB6-78A6B3106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86260"/>
            <a:ext cx="5183188" cy="4103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659B3D68-1BEF-D14B-A69E-2ED585E3FE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400732"/>
              </p:ext>
            </p:extLst>
          </p:nvPr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D5DAAF-7675-BB41-80BE-48DBDD925F26}"/>
              </a:ext>
            </a:extLst>
          </p:cNvPr>
          <p:cNvSpPr txBox="1"/>
          <p:nvPr/>
        </p:nvSpPr>
        <p:spPr>
          <a:xfrm>
            <a:off x="1527717" y="6220110"/>
            <a:ext cx="9826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Show New Process [May use boxes, draw, or use sticky notes (must be able to read)]. Compare the problem area in the ’Before’ State process map to the updated ‘After’ State process map. </a:t>
            </a: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599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Display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Show your run chart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Annotate your run chart, showing the different PDSAs / Tests of Change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9A13B065-C03E-E440-BF3E-C6C57F22D860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7135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C7A-E674-004A-8783-C2F69F72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Show your Control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552810"/>
              </p:ext>
            </p:extLst>
          </p:nvPr>
        </p:nvGraphicFramePr>
        <p:xfrm>
          <a:off x="838200" y="215757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808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C7A-E674-004A-8783-C2F69F72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Indicate to whom or what group that you have shared your presentation</a:t>
            </a:r>
          </a:p>
          <a:p>
            <a:r>
              <a:rPr lang="en-US" dirty="0">
                <a:solidFill>
                  <a:schemeClr val="accent2"/>
                </a:solidFill>
              </a:rPr>
              <a:t>Indicate any scale-up that has been done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/>
        </p:nvGraphicFramePr>
        <p:xfrm>
          <a:off x="838200" y="215757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12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45391"/>
            <a:ext cx="5157787" cy="823912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2BEEEE-5C70-384F-9B45-C28F6B5B4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69303"/>
            <a:ext cx="5157787" cy="4020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4DFA6A-4129-1A45-B624-4A6376C18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36911"/>
            <a:ext cx="5183188" cy="823912"/>
          </a:xfrm>
        </p:spPr>
        <p:txBody>
          <a:bodyPr/>
          <a:lstStyle/>
          <a:p>
            <a:r>
              <a:rPr lang="en-US" dirty="0"/>
              <a:t>Address challenges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40CC0EA-3355-A248-A276-093A359B3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69303"/>
            <a:ext cx="5183188" cy="4020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6" y="153192"/>
            <a:ext cx="652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Share challenges; What did the team do to address the challenges?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98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5" y="153192"/>
            <a:ext cx="749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What did the team learn? Reflect on what you will do differently in the future.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04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2C04-DA4D-B641-8A33-3975621E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F5DBB-4BAB-2F40-8E95-B2E857682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33569-3077-F94E-B738-4CF9015C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9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Facility Name </a:t>
            </a:r>
            <a:r>
              <a:rPr lang="en-US" dirty="0"/>
              <a:t>Information /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Photo here if possible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9CABE-7E4F-804D-9176-70A926813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Brief description of the facility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Level of the facility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# of patients on ART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# patients VL eligible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# VL samples collected </a:t>
            </a:r>
            <a:r>
              <a:rPr lang="en-US">
                <a:solidFill>
                  <a:schemeClr val="accent2"/>
                </a:solidFill>
              </a:rPr>
              <a:t>/ month 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VL Coverage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VL Suppression Rate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0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23B5-217D-A442-A7D4-4C5A87F2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D170A-BABD-1C4B-8850-ADD5CD3B75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E9F07-16E6-BC46-9BB5-0DDE9F04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75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AC92-1E3D-AE49-86A8-F4B5D01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Stakeholder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B885-B41E-744B-A052-E2B10CED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Display which one of the two tools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39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AC92-1E3D-AE49-86A8-F4B5D01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Team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B885-B41E-744B-A052-E2B10CED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Identify team members and their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8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199" y="2108811"/>
          <a:ext cx="10515600" cy="368369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Process Step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Happens?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Who is responsible?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Duration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Forms/logs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Opportunity for Improvement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838199" y="1298952"/>
            <a:ext cx="10515600" cy="625193"/>
          </a:xfrm>
        </p:spPr>
        <p:txBody>
          <a:bodyPr>
            <a:normAutofit fontScale="90000"/>
          </a:bodyPr>
          <a:lstStyle/>
          <a:p>
            <a:r>
              <a:rPr lang="en-US" dirty="0"/>
              <a:t>C. Process Table: </a:t>
            </a:r>
            <a:r>
              <a:rPr lang="en-US" sz="3600" dirty="0"/>
              <a:t>The First Step Towards Improvement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25EFE0-CEFC-FD43-B81A-203BFB1C7039}"/>
              </a:ext>
            </a:extLst>
          </p:cNvPr>
          <p:cNvSpPr txBox="1"/>
          <p:nvPr/>
        </p:nvSpPr>
        <p:spPr>
          <a:xfrm>
            <a:off x="1405054" y="6098971"/>
            <a:ext cx="1057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(Show your process table. Provide sufficient detail of the entire process. Highlight the area/s for improvement.)</a:t>
            </a:r>
            <a:endParaRPr lang="en-US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068E634-BFB9-B94E-81C7-4687828936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-85962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8578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345A-FD95-F64F-8817-96A880C4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651" y="310275"/>
            <a:ext cx="2949178" cy="593481"/>
          </a:xfrm>
        </p:spPr>
        <p:txBody>
          <a:bodyPr>
            <a:normAutofit/>
          </a:bodyPr>
          <a:lstStyle/>
          <a:p>
            <a:r>
              <a:rPr lang="en-US" sz="3600" dirty="0"/>
              <a:t>D. Action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F01F00-E965-C842-927A-88A89CD3A236}"/>
              </a:ext>
            </a:extLst>
          </p:cNvPr>
          <p:cNvSpPr txBox="1"/>
          <p:nvPr/>
        </p:nvSpPr>
        <p:spPr>
          <a:xfrm>
            <a:off x="2032000" y="6169580"/>
            <a:ext cx="736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Action Plan – Create / update the action plan following each learning session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1D9CD7-CC9A-3941-9E3F-FFFC725DA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30857"/>
              </p:ext>
            </p:extLst>
          </p:nvPr>
        </p:nvGraphicFramePr>
        <p:xfrm>
          <a:off x="2032000" y="1203960"/>
          <a:ext cx="8128000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713469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30057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212964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74915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TOPIC/GOALS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 WHOM?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 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3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12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23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16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11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75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65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96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5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143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074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945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BA67CC-8E21-CB45-BD2A-BCE28D44C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Capability </a:t>
            </a:r>
            <a:r>
              <a:rPr lang="en-US" dirty="0"/>
              <a:t>Maturity Model (CMM)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E8F0086-D2D5-0E47-B5FF-7F63DB09F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799588"/>
              </p:ext>
            </p:extLst>
          </p:nvPr>
        </p:nvGraphicFramePr>
        <p:xfrm>
          <a:off x="838200" y="1825625"/>
          <a:ext cx="10515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04356592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7829095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95717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Viral Load Cascade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Before LARC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After LARC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86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Demand Creation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93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Specimen Collection &amp; Processing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02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Lab Testing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018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alibri" panose="020F0502020204030204" pitchFamily="34" charset="0"/>
                        </a:rPr>
                        <a:t>Result Reporting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728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alibri" panose="020F0502020204030204" pitchFamily="34" charset="0"/>
                        </a:rPr>
                        <a:t>Result Interpretation and Client Management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3092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8B81E-56DD-9248-AA5B-D6AE103D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127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905000" y="261258"/>
            <a:ext cx="8377238" cy="63545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3600" dirty="0"/>
              <a:t>Project Deliverables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98146" y="1164188"/>
            <a:ext cx="3041197" cy="493085"/>
          </a:xfrm>
          <a:prstGeom prst="homePlate">
            <a:avLst>
              <a:gd name="adj" fmla="val 164257"/>
            </a:avLst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On-Site / Session 1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200" i="1" dirty="0">
                <a:solidFill>
                  <a:schemeClr val="bg1"/>
                </a:solidFill>
              </a:rPr>
              <a:t>DEFINE / MEASURE / ANALYZE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02230" y="1828801"/>
            <a:ext cx="3037113" cy="386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marL="177800" indent="-177800"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5207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Identify Stakeholders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Team Formation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Map the Process (Current)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ID / Prioritize Opportunities</a:t>
            </a:r>
          </a:p>
          <a:p>
            <a:pPr marL="177800" lvl="1" indent="-177800"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sz="1600" dirty="0"/>
              <a:t>Project Outline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Baseline Metrics - Data Collection Tool/Plan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Action Plan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Elevator Speech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VOC Information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Root Cause Analysis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1 Rapid/Small Test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Presentation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648202" y="1774825"/>
            <a:ext cx="38100" cy="4173316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828800" y="5880100"/>
            <a:ext cx="1092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900" b="0"/>
              <a:t>Project Champion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795986" y="1756955"/>
            <a:ext cx="1812" cy="4191186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902200" y="1841500"/>
            <a:ext cx="2679700" cy="44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177800" indent="-177800"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6858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7800" lvl="1" indent="-177800"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dirty="0"/>
              <a:t>Update Project Outline, if necessary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1 5S Exercise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1 Visual Management Application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2 or more Tests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Select and Implement Change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Modify Solution(s) where necessary by additional Test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Create Future State Map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Standard Work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Presentation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endParaRPr lang="en-US" altLang="en-US" sz="1600" b="0" dirty="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8011885" y="1828801"/>
            <a:ext cx="2605313" cy="305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marL="177800" indent="-177800"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tabLst>
                <a:tab pos="177800" algn="l"/>
              </a:tabLst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Update Project Outline, if necessary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Validate Solution(s) / Interventions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/>
              <a:t>Create </a:t>
            </a:r>
            <a:r>
              <a:rPr lang="en-US" altLang="en-US" sz="1600" b="0" dirty="0"/>
              <a:t>Control Plan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Transfer to Operational Owner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Share/Spread Intervention, if applicable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Final Presentation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502230" y="5948141"/>
            <a:ext cx="9114968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n-US" sz="1000" b="0" i="1" dirty="0"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n-US" sz="1000" b="0" dirty="0"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n-US" sz="1000" b="0" dirty="0"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n-US" sz="1000" b="0" dirty="0">
              <a:latin typeface="Times New Roman" charset="0"/>
            </a:endParaRP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4978400" y="1130300"/>
            <a:ext cx="2603500" cy="527050"/>
          </a:xfrm>
          <a:prstGeom prst="homePlate">
            <a:avLst>
              <a:gd name="adj" fmla="val 158644"/>
            </a:avLst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Session 2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IMPROVE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8090354" y="1130300"/>
            <a:ext cx="2603500" cy="527050"/>
          </a:xfrm>
          <a:prstGeom prst="homePlate">
            <a:avLst>
              <a:gd name="adj" fmla="val 164659"/>
            </a:avLst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Session 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63363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Our Project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Connect every tool to your project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4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641" y="216694"/>
            <a:ext cx="8575939" cy="754856"/>
          </a:xfrm>
        </p:spPr>
        <p:txBody>
          <a:bodyPr/>
          <a:lstStyle/>
          <a:p>
            <a:r>
              <a:rPr lang="en-US" dirty="0"/>
              <a:t>Project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922977"/>
              </p:ext>
            </p:extLst>
          </p:nvPr>
        </p:nvGraphicFramePr>
        <p:xfrm>
          <a:off x="1335641" y="1331880"/>
          <a:ext cx="9038446" cy="393632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32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2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5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</a:t>
                      </a:r>
                      <a:r>
                        <a:rPr lang="en-US" sz="1600" baseline="0" dirty="0"/>
                        <a:t> are we trying to accomplish?</a:t>
                      </a:r>
                      <a:endParaRPr lang="en-US" sz="1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How will we know if a change is an improvement?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 change will we make that will result in an improvement?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Overarching Goal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AIM Statement </a:t>
                      </a:r>
                    </a:p>
                    <a:p>
                      <a:endParaRPr lang="en-US" sz="1800" dirty="0"/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Improve (increase, decrease) _______ (metric) from _____ to ____ by ________ (date).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Intervention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accent2"/>
                          </a:solidFill>
                        </a:rPr>
                        <a:t>(Describe the key elements of your new process/intervention</a:t>
                      </a:r>
                    </a:p>
                    <a:p>
                      <a:pPr algn="ctr"/>
                      <a:endParaRPr lang="en-US" sz="1800" baseline="0" dirty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DO NOT complete until LS #2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8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910" y="857250"/>
            <a:ext cx="2573174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Elevator Speech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7084" y="367393"/>
            <a:ext cx="54183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57475" algn="l"/>
              </a:tabLst>
            </a:pPr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This project is about _________________________________________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As a result of these efforts,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(What will your project actually accomplish)</a:t>
            </a:r>
          </a:p>
          <a:p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It’s important because we are concerned about</a:t>
            </a:r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: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___(Big Picture Here)_________________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 </a:t>
            </a:r>
          </a:p>
          <a:p>
            <a:pPr marL="171450"/>
            <a:r>
              <a:rPr lang="en-US" sz="2000" b="1" dirty="0">
                <a:latin typeface="Times New Roman" charset="0"/>
                <a:ea typeface="Times New Roman" charset="0"/>
              </a:rPr>
              <a:t>  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Success will be measured by showing improvement in: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(Metrics here)</a:t>
            </a:r>
            <a:endParaRPr lang="en-US" sz="2000" b="1" dirty="0">
              <a:latin typeface="Times New Roman" charset="0"/>
              <a:ea typeface="Times New Roman" charset="0"/>
            </a:endParaRP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342900"/>
            <a:r>
              <a:rPr lang="en-US" sz="2000" b="1" dirty="0"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What we need from you –</a:t>
            </a:r>
          </a:p>
          <a:p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___(Describe to whom you are presenting the “ask”) What do you need from this person? Or organization?___________________________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2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A5D1-C653-8443-A72C-38358B1A8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3680"/>
            <a:ext cx="10515600" cy="36567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B70AD-335B-A043-AFC9-DA6974A7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2A9AC3-4CB4-BE48-B753-AA4E11EDF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440643"/>
              </p:ext>
            </p:extLst>
          </p:nvPr>
        </p:nvGraphicFramePr>
        <p:xfrm>
          <a:off x="838200" y="123606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601E522-F808-5841-AA37-083BE9051D61}"/>
              </a:ext>
            </a:extLst>
          </p:cNvPr>
          <p:cNvSpPr txBox="1"/>
          <p:nvPr/>
        </p:nvSpPr>
        <p:spPr>
          <a:xfrm>
            <a:off x="838200" y="1417728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Process Map: </a:t>
            </a:r>
            <a:r>
              <a:rPr lang="en-US" sz="3200" dirty="0"/>
              <a:t>The First Step Towards Improvement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3F4C5E-B4AC-C240-A667-AF14C2CF4D32}"/>
              </a:ext>
            </a:extLst>
          </p:cNvPr>
          <p:cNvSpPr txBox="1"/>
          <p:nvPr/>
        </p:nvSpPr>
        <p:spPr>
          <a:xfrm>
            <a:off x="1449134" y="6088063"/>
            <a:ext cx="10091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(Show your process map. Use any format that you have learned - chart, swim lanes, photo of sticky notes on paper. Highlight the area/s for improvement)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1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23771"/>
              </p:ext>
            </p:extLst>
          </p:nvPr>
        </p:nvGraphicFramePr>
        <p:xfrm>
          <a:off x="838199" y="2108811"/>
          <a:ext cx="10515600" cy="368369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Process Step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Happens?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Who is responsible?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Duration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Forms/logs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Opportunity for Improvement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838199" y="1298952"/>
            <a:ext cx="10515600" cy="625193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Table: </a:t>
            </a:r>
            <a:r>
              <a:rPr lang="en-US" sz="3600" dirty="0"/>
              <a:t>The First Step Towards Improvement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25EFE0-CEFC-FD43-B81A-203BFB1C7039}"/>
              </a:ext>
            </a:extLst>
          </p:cNvPr>
          <p:cNvSpPr txBox="1"/>
          <p:nvPr/>
        </p:nvSpPr>
        <p:spPr>
          <a:xfrm>
            <a:off x="1405054" y="6098971"/>
            <a:ext cx="1057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(Show your process table. Provide sufficient detail of the entire process. Highlight the area/s for improvement.)</a:t>
            </a:r>
            <a:endParaRPr lang="en-US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068E634-BFB9-B94E-81C7-4687828936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35339"/>
              </p:ext>
            </p:extLst>
          </p:nvPr>
        </p:nvGraphicFramePr>
        <p:xfrm>
          <a:off x="838200" y="-85962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621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A5D1-C653-8443-A72C-38358B1A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Gap (Problem Statement):</a:t>
            </a:r>
          </a:p>
          <a:p>
            <a:r>
              <a:rPr lang="en-US" dirty="0">
                <a:solidFill>
                  <a:schemeClr val="accent2"/>
                </a:solidFill>
              </a:rPr>
              <a:t>Write problem statement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B70AD-335B-A043-AFC9-DA6974A7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2A9AC3-4CB4-BE48-B753-AA4E11EDF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66362"/>
              </p:ext>
            </p:extLst>
          </p:nvPr>
        </p:nvGraphicFramePr>
        <p:xfrm>
          <a:off x="838200" y="190889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35731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3999</TotalTime>
  <Words>1159</Words>
  <Application>Microsoft Office PowerPoint</Application>
  <PresentationFormat>Widescreen</PresentationFormat>
  <Paragraphs>313</Paragraphs>
  <Slides>36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Black</vt:lpstr>
      <vt:lpstr>Calibri</vt:lpstr>
      <vt:lpstr>Calibri Light</vt:lpstr>
      <vt:lpstr>Cambria</vt:lpstr>
      <vt:lpstr>Times New Roman</vt:lpstr>
      <vt:lpstr>Wingdings</vt:lpstr>
      <vt:lpstr>Office Theme</vt:lpstr>
      <vt:lpstr>(Site Name, e.g., LARC Harare)</vt:lpstr>
      <vt:lpstr>Team</vt:lpstr>
      <vt:lpstr>Facility Name Information / Background</vt:lpstr>
      <vt:lpstr>The Story of Our Project</vt:lpstr>
      <vt:lpstr>Project Summary</vt:lpstr>
      <vt:lpstr>Elevator Speech</vt:lpstr>
      <vt:lpstr>PowerPoint Presentation</vt:lpstr>
      <vt:lpstr>Process Table: The First Step Towards Improvement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</vt:lpstr>
      <vt:lpstr>Lessons Learned</vt:lpstr>
      <vt:lpstr>Way Forward…</vt:lpstr>
      <vt:lpstr>Appendices</vt:lpstr>
      <vt:lpstr>A. Stakeholder Analysis</vt:lpstr>
      <vt:lpstr>B. Team Formation</vt:lpstr>
      <vt:lpstr>C. Process Table: The First Step Towards Improvement</vt:lpstr>
      <vt:lpstr>D. Action Plan</vt:lpstr>
      <vt:lpstr>E. Capability Maturity Model (CMM)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(e.g., LARC Embakasi)</dc:title>
  <dc:creator>Yao, Katy (CDC/CGH/DGHT)</dc:creator>
  <cp:lastModifiedBy>Yao, Katy (CDC/DDPHSIS/CGH/DGHT)</cp:lastModifiedBy>
  <cp:revision>35</cp:revision>
  <dcterms:created xsi:type="dcterms:W3CDTF">2019-03-05T14:09:11Z</dcterms:created>
  <dcterms:modified xsi:type="dcterms:W3CDTF">2020-02-04T12:39:31Z</dcterms:modified>
</cp:coreProperties>
</file>